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6858000" cx="12192000"/>
  <p:notesSz cx="6858000" cy="9144000"/>
  <p:embeddedFontLst>
    <p:embeddedFont>
      <p:font typeface="Nunito SemiBold"/>
      <p:regular r:id="rId16"/>
      <p:bold r:id="rId17"/>
      <p:italic r:id="rId18"/>
      <p:boldItalic r:id="rId19"/>
    </p:embeddedFont>
    <p:embeddedFont>
      <p:font typeface="Nuni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1ABB5BF-BCE8-434E-9AC2-C5E9BEC262C8}">
  <a:tblStyle styleId="{31ABB5BF-BCE8-434E-9AC2-C5E9BEC262C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Nunito-regular.fntdata"/><Relationship Id="rId11" Type="http://schemas.openxmlformats.org/officeDocument/2006/relationships/slide" Target="slides/slide6.xml"/><Relationship Id="rId22" Type="http://schemas.openxmlformats.org/officeDocument/2006/relationships/font" Target="fonts/Nunito-italic.fntdata"/><Relationship Id="rId10" Type="http://schemas.openxmlformats.org/officeDocument/2006/relationships/slide" Target="slides/slide5.xml"/><Relationship Id="rId21" Type="http://schemas.openxmlformats.org/officeDocument/2006/relationships/font" Target="fonts/Nuni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Nuni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NunitoSemiBold-bold.fntdata"/><Relationship Id="rId16" Type="http://schemas.openxmlformats.org/officeDocument/2006/relationships/font" Target="fonts/NunitoSemiBold-regular.fntdata"/><Relationship Id="rId5" Type="http://schemas.openxmlformats.org/officeDocument/2006/relationships/notesMaster" Target="notesMasters/notesMaster1.xml"/><Relationship Id="rId19" Type="http://schemas.openxmlformats.org/officeDocument/2006/relationships/font" Target="fonts/NunitoSemiBold-boldItalic.fntdata"/><Relationship Id="rId6" Type="http://schemas.openxmlformats.org/officeDocument/2006/relationships/slide" Target="slides/slide1.xml"/><Relationship Id="rId18" Type="http://schemas.openxmlformats.org/officeDocument/2006/relationships/font" Target="fonts/NunitoSemi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8996fd60df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8996fd60df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9" name="Google Shape;239;g8996fd60df_0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8996fd60df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8996fd60df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9" name="Google Shape;169;g8996fd60df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6fe28baa8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6fe28baa84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7" name="Google Shape;177;g6fe28baa84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8996fd60df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8996fd60df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5" name="Google Shape;185;g8996fd60df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889e8b781e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889e8b781e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4" name="Google Shape;194;g889e8b781e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89c6fbda7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89c6fbda77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2" name="Google Shape;202;g89c6fbda77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8996fd60d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8996fd60d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1" name="Google Shape;211;g8996fd60d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8996fd60df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8996fd60df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0" name="Google Shape;220;g8996fd60df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8996fd60df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8996fd60df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9" name="Google Shape;229;g8996fd60df_0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5.png"/><Relationship Id="rId4" Type="http://schemas.openxmlformats.org/officeDocument/2006/relationships/image" Target="../media/image20.png"/><Relationship Id="rId5" Type="http://schemas.openxmlformats.org/officeDocument/2006/relationships/image" Target="../media/image19.png"/><Relationship Id="rId6"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png"/><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20 </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team_noc</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2020</a:t>
            </a:r>
            <a:r>
              <a:rPr lang="en-US" sz="1000">
                <a:solidFill>
                  <a:schemeClr val="lt1"/>
                </a:solidFill>
                <a:latin typeface="Nunito"/>
                <a:ea typeface="Nunito"/>
                <a:cs typeface="Nunito"/>
                <a:sym typeface="Nunito"/>
              </a:rPr>
              <a:t> K</a:t>
            </a:r>
            <a:r>
              <a:rPr b="0" lang="en-US" sz="1000">
                <a:solidFill>
                  <a:schemeClr val="lt1"/>
                </a:solidFill>
                <a:latin typeface="Nunito"/>
                <a:ea typeface="Nunito"/>
                <a:cs typeface="Nunito"/>
                <a:sym typeface="Nunito"/>
              </a:rPr>
              <a:t>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2019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20</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status.kokonetworks.com/d/yhrvZABWk/canister-dispenses?orgId=1&amp;var-canister_serials=300397141" TargetMode="External"/><Relationship Id="rId4" Type="http://schemas.openxmlformats.org/officeDocument/2006/relationships/hyperlink" Target="https://status.kokonetworks.com/d/yhrvZABWk/canister-dispenses?orgId=1&amp;var-canister_serials=300105619" TargetMode="External"/><Relationship Id="rId5" Type="http://schemas.openxmlformats.org/officeDocument/2006/relationships/hyperlink" Target="https://status.kokonetworks.com/d/yhrvZABWk/canister-dispenses?orgId=1&amp;var-canister_serials=300236970" TargetMode="External"/><Relationship Id="rId6" Type="http://schemas.openxmlformats.org/officeDocument/2006/relationships/hyperlink" Target="http://tableau.kokonetworks.com/#/views/KPDispenseAnalysis/Dispenses?:iid=1" TargetMode="External"/><Relationship Id="rId7"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22832" y="2386450"/>
            <a:ext cx="5477400" cy="981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ERROR 092</a:t>
            </a:r>
            <a:r>
              <a:rPr lang="en-US"/>
              <a:t> CANISTER IDENTIFICATION CRITERIA</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0" name="Shape 240"/>
        <p:cNvGrpSpPr/>
        <p:nvPr/>
      </p:nvGrpSpPr>
      <p:grpSpPr>
        <a:xfrm>
          <a:off x="0" y="0"/>
          <a:ext cx="0" cy="0"/>
          <a:chOff x="0" y="0"/>
          <a:chExt cx="0" cy="0"/>
        </a:xfrm>
      </p:grpSpPr>
      <p:sp>
        <p:nvSpPr>
          <p:cNvPr id="241" name="Google Shape;241;p2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Procedure - Tableau</a:t>
            </a:r>
            <a:endParaRPr/>
          </a:p>
        </p:txBody>
      </p:sp>
      <p:sp>
        <p:nvSpPr>
          <p:cNvPr id="242" name="Google Shape;242;p2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43" name="Google Shape;243;p28"/>
          <p:cNvPicPr preferRelativeResize="0"/>
          <p:nvPr/>
        </p:nvPicPr>
        <p:blipFill>
          <a:blip r:embed="rId3">
            <a:alphaModFix/>
          </a:blip>
          <a:stretch>
            <a:fillRect/>
          </a:stretch>
        </p:blipFill>
        <p:spPr>
          <a:xfrm>
            <a:off x="1229050" y="1362050"/>
            <a:ext cx="10475198" cy="4852074"/>
          </a:xfrm>
          <a:prstGeom prst="rect">
            <a:avLst/>
          </a:prstGeom>
          <a:noFill/>
          <a:ln>
            <a:noFill/>
          </a:ln>
        </p:spPr>
      </p:pic>
      <p:sp>
        <p:nvSpPr>
          <p:cNvPr id="244" name="Google Shape;244;p28"/>
          <p:cNvSpPr txBox="1"/>
          <p:nvPr/>
        </p:nvSpPr>
        <p:spPr>
          <a:xfrm>
            <a:off x="91725" y="788625"/>
            <a:ext cx="5768400" cy="401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1000"/>
              </a:spcBef>
              <a:spcAft>
                <a:spcPts val="0"/>
              </a:spcAft>
              <a:buNone/>
            </a:pPr>
            <a:r>
              <a:rPr lang="en-US" sz="1800">
                <a:solidFill>
                  <a:schemeClr val="dk1"/>
                </a:solidFill>
                <a:latin typeface="Nunito"/>
                <a:ea typeface="Nunito"/>
                <a:cs typeface="Nunito"/>
                <a:sym typeface="Nunito"/>
              </a:rPr>
              <a:t>Exploring KP Status_Code 5 and Dispense History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Objective</a:t>
            </a:r>
            <a:endParaRPr/>
          </a:p>
        </p:txBody>
      </p:sp>
      <p:sp>
        <p:nvSpPr>
          <p:cNvPr id="172" name="Google Shape;172;p20"/>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This document outlines the checks to identify canisters that cause Status_Code 5 (</a:t>
            </a:r>
            <a:r>
              <a:rPr lang="en-US"/>
              <a:t>Error 092 - </a:t>
            </a:r>
            <a:r>
              <a:rPr lang="en-US"/>
              <a:t>Dispense </a:t>
            </a:r>
            <a:r>
              <a:rPr lang="en-US"/>
              <a:t>flow rate</a:t>
            </a:r>
            <a:r>
              <a:rPr lang="en-US"/>
              <a:t> out of spec)</a:t>
            </a:r>
            <a:endParaRPr/>
          </a:p>
        </p:txBody>
      </p:sp>
      <p:sp>
        <p:nvSpPr>
          <p:cNvPr id="173" name="Google Shape;173;p2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Criteria</a:t>
            </a:r>
            <a:endParaRPr/>
          </a:p>
        </p:txBody>
      </p:sp>
      <p:sp>
        <p:nvSpPr>
          <p:cNvPr id="180" name="Google Shape;180;p21"/>
          <p:cNvSpPr txBox="1"/>
          <p:nvPr>
            <p:ph idx="1" type="subTitle"/>
          </p:nvPr>
        </p:nvSpPr>
        <p:spPr>
          <a:xfrm>
            <a:off x="442520" y="1027223"/>
            <a:ext cx="11290500" cy="52050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Font typeface="Nunito"/>
              <a:buAutoNum type="arabicPeriod"/>
            </a:pPr>
            <a:r>
              <a:rPr b="1" lang="en-US"/>
              <a:t>Canister checks.</a:t>
            </a:r>
            <a:endParaRPr b="1"/>
          </a:p>
          <a:p>
            <a:pPr indent="-406400" lvl="0" marL="457200" rtl="0" algn="l">
              <a:spcBef>
                <a:spcPts val="0"/>
              </a:spcBef>
              <a:spcAft>
                <a:spcPts val="0"/>
              </a:spcAft>
              <a:buSzPts val="2800"/>
              <a:buChar char="●"/>
            </a:pPr>
            <a:r>
              <a:rPr lang="en-US"/>
              <a:t>Canister age</a:t>
            </a:r>
            <a:endParaRPr/>
          </a:p>
          <a:p>
            <a:pPr indent="-406400" lvl="0" marL="457200" rtl="0" algn="l">
              <a:spcBef>
                <a:spcPts val="0"/>
              </a:spcBef>
              <a:spcAft>
                <a:spcPts val="0"/>
              </a:spcAft>
              <a:buSzPts val="2800"/>
              <a:buChar char="●"/>
            </a:pPr>
            <a:r>
              <a:rPr lang="en-US"/>
              <a:t>Canister counts of Status_Code 5.</a:t>
            </a:r>
            <a:endParaRPr/>
          </a:p>
          <a:p>
            <a:pPr indent="-406400" lvl="0" marL="457200" rtl="0" algn="l">
              <a:spcBef>
                <a:spcPts val="0"/>
              </a:spcBef>
              <a:spcAft>
                <a:spcPts val="0"/>
              </a:spcAft>
              <a:buSzPts val="2800"/>
              <a:buChar char="●"/>
            </a:pPr>
            <a:r>
              <a:rPr lang="en-US"/>
              <a:t>Success dispensing in other KPs.</a:t>
            </a:r>
            <a:endParaRPr/>
          </a:p>
          <a:p>
            <a:pPr indent="-406400" lvl="0" marL="457200" rtl="0" algn="l">
              <a:spcBef>
                <a:spcPts val="0"/>
              </a:spcBef>
              <a:spcAft>
                <a:spcPts val="0"/>
              </a:spcAft>
              <a:buSzPts val="2800"/>
              <a:buFont typeface="Nunito"/>
              <a:buAutoNum type="arabicPeriod"/>
            </a:pPr>
            <a:r>
              <a:rPr b="1" lang="en-US"/>
              <a:t>KP Checks</a:t>
            </a:r>
            <a:endParaRPr b="1"/>
          </a:p>
          <a:p>
            <a:pPr indent="-406400" lvl="0" marL="457200" rtl="0" algn="l">
              <a:spcBef>
                <a:spcPts val="0"/>
              </a:spcBef>
              <a:spcAft>
                <a:spcPts val="0"/>
              </a:spcAft>
              <a:buSzPts val="2800"/>
              <a:buChar char="●"/>
            </a:pPr>
            <a:r>
              <a:rPr lang="en-US"/>
              <a:t>Fuel level</a:t>
            </a:r>
            <a:endParaRPr/>
          </a:p>
          <a:p>
            <a:pPr indent="-406400" lvl="0" marL="457200" rtl="0" algn="l">
              <a:spcBef>
                <a:spcPts val="0"/>
              </a:spcBef>
              <a:spcAft>
                <a:spcPts val="0"/>
              </a:spcAft>
              <a:buSzPts val="2800"/>
              <a:buChar char="●"/>
            </a:pPr>
            <a:r>
              <a:rPr lang="en-US"/>
              <a:t>Recent refill</a:t>
            </a:r>
            <a:endParaRPr/>
          </a:p>
          <a:p>
            <a:pPr indent="-406400" lvl="0" marL="457200" rtl="0" algn="l">
              <a:spcBef>
                <a:spcPts val="0"/>
              </a:spcBef>
              <a:spcAft>
                <a:spcPts val="0"/>
              </a:spcAft>
              <a:buSzPts val="2800"/>
              <a:buChar char="●"/>
            </a:pPr>
            <a:r>
              <a:rPr lang="en-US"/>
              <a:t>KP’s most recent </a:t>
            </a:r>
            <a:r>
              <a:rPr lang="en-US"/>
              <a:t>Status_Code 5</a:t>
            </a:r>
            <a:endParaRPr/>
          </a:p>
          <a:p>
            <a:pPr indent="-406400" lvl="0" marL="457200" rtl="0" algn="l">
              <a:spcBef>
                <a:spcPts val="0"/>
              </a:spcBef>
              <a:spcAft>
                <a:spcPts val="0"/>
              </a:spcAft>
              <a:buSzPts val="2800"/>
              <a:buChar char="●"/>
            </a:pPr>
            <a:r>
              <a:rPr lang="en-US"/>
              <a:t>Trend of Status_Code 5 on the KP</a:t>
            </a:r>
            <a:endParaRPr/>
          </a:p>
          <a:p>
            <a:pPr indent="0" lvl="0" marL="457200" rtl="0" algn="l">
              <a:spcBef>
                <a:spcPts val="1000"/>
              </a:spcBef>
              <a:spcAft>
                <a:spcPts val="0"/>
              </a:spcAft>
              <a:buNone/>
            </a:pPr>
            <a:r>
              <a:rPr lang="en-US" sz="1800"/>
              <a:t>Softwares to be used: Grafana </a:t>
            </a:r>
            <a:endParaRPr sz="1800"/>
          </a:p>
        </p:txBody>
      </p:sp>
      <p:sp>
        <p:nvSpPr>
          <p:cNvPr id="181" name="Google Shape;181;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Flowchart</a:t>
            </a:r>
            <a:endParaRPr/>
          </a:p>
        </p:txBody>
      </p:sp>
      <p:sp>
        <p:nvSpPr>
          <p:cNvPr id="188" name="Google Shape;188;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189" name="Google Shape;189;p22"/>
          <p:cNvSpPr txBox="1"/>
          <p:nvPr/>
        </p:nvSpPr>
        <p:spPr>
          <a:xfrm>
            <a:off x="7902750" y="1132350"/>
            <a:ext cx="3830400" cy="2302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b="1" lang="en-US" sz="2300">
                <a:solidFill>
                  <a:schemeClr val="dk1"/>
                </a:solidFill>
                <a:latin typeface="Nunito"/>
                <a:ea typeface="Nunito"/>
                <a:cs typeface="Nunito"/>
                <a:sym typeface="Nunito"/>
              </a:rPr>
              <a:t>Examples</a:t>
            </a:r>
            <a:endParaRPr b="1" sz="2300">
              <a:solidFill>
                <a:schemeClr val="dk1"/>
              </a:solidFill>
              <a:latin typeface="Nunito"/>
              <a:ea typeface="Nunito"/>
              <a:cs typeface="Nunito"/>
              <a:sym typeface="Nunito"/>
            </a:endParaRPr>
          </a:p>
          <a:p>
            <a:pPr indent="-374650" lvl="0" marL="457200" rtl="0" algn="l">
              <a:lnSpc>
                <a:spcPct val="100000"/>
              </a:lnSpc>
              <a:spcBef>
                <a:spcPts val="1000"/>
              </a:spcBef>
              <a:spcAft>
                <a:spcPts val="0"/>
              </a:spcAft>
              <a:buClr>
                <a:schemeClr val="dk1"/>
              </a:buClr>
              <a:buSzPts val="2300"/>
              <a:buFont typeface="Nunito"/>
              <a:buAutoNum type="arabicPeriod"/>
            </a:pPr>
            <a:r>
              <a:rPr lang="en-US" sz="2300" u="sng">
                <a:solidFill>
                  <a:schemeClr val="hlink"/>
                </a:solidFill>
                <a:latin typeface="Nunito"/>
                <a:ea typeface="Nunito"/>
                <a:cs typeface="Nunito"/>
                <a:sym typeface="Nunito"/>
                <a:hlinkClick r:id="rId3"/>
              </a:rPr>
              <a:t>New canister</a:t>
            </a:r>
            <a:endParaRPr sz="2300">
              <a:solidFill>
                <a:schemeClr val="dk1"/>
              </a:solidFill>
              <a:latin typeface="Nunito"/>
              <a:ea typeface="Nunito"/>
              <a:cs typeface="Nunito"/>
              <a:sym typeface="Nunito"/>
            </a:endParaRPr>
          </a:p>
          <a:p>
            <a:pPr indent="-374650" lvl="0" marL="457200" rtl="0" algn="l">
              <a:lnSpc>
                <a:spcPct val="100000"/>
              </a:lnSpc>
              <a:spcBef>
                <a:spcPts val="0"/>
              </a:spcBef>
              <a:spcAft>
                <a:spcPts val="0"/>
              </a:spcAft>
              <a:buClr>
                <a:schemeClr val="dk1"/>
              </a:buClr>
              <a:buSzPts val="2300"/>
              <a:buFont typeface="Nunito"/>
              <a:buAutoNum type="arabicPeriod"/>
            </a:pPr>
            <a:r>
              <a:rPr lang="en-US" sz="2300" u="sng">
                <a:solidFill>
                  <a:schemeClr val="hlink"/>
                </a:solidFill>
                <a:latin typeface="Nunito"/>
                <a:ea typeface="Nunito"/>
                <a:cs typeface="Nunito"/>
                <a:sym typeface="Nunito"/>
                <a:hlinkClick r:id="rId4"/>
              </a:rPr>
              <a:t>Old canister</a:t>
            </a:r>
            <a:endParaRPr sz="2300">
              <a:solidFill>
                <a:schemeClr val="dk1"/>
              </a:solidFill>
              <a:latin typeface="Nunito"/>
              <a:ea typeface="Nunito"/>
              <a:cs typeface="Nunito"/>
              <a:sym typeface="Nunito"/>
            </a:endParaRPr>
          </a:p>
          <a:p>
            <a:pPr indent="-374650" lvl="0" marL="457200" rtl="0" algn="l">
              <a:lnSpc>
                <a:spcPct val="100000"/>
              </a:lnSpc>
              <a:spcBef>
                <a:spcPts val="0"/>
              </a:spcBef>
              <a:spcAft>
                <a:spcPts val="0"/>
              </a:spcAft>
              <a:buClr>
                <a:schemeClr val="dk1"/>
              </a:buClr>
              <a:buSzPts val="2300"/>
              <a:buFont typeface="Nunito"/>
              <a:buAutoNum type="arabicPeriod"/>
            </a:pPr>
            <a:r>
              <a:rPr lang="en-US" sz="2300" u="sng">
                <a:solidFill>
                  <a:schemeClr val="hlink"/>
                </a:solidFill>
                <a:latin typeface="Nunito"/>
                <a:ea typeface="Nunito"/>
                <a:cs typeface="Nunito"/>
                <a:sym typeface="Nunito"/>
                <a:hlinkClick r:id="rId5"/>
              </a:rPr>
              <a:t>Canister with SC5&gt;5</a:t>
            </a:r>
            <a:endParaRPr sz="2300">
              <a:solidFill>
                <a:schemeClr val="dk1"/>
              </a:solidFill>
              <a:latin typeface="Nunito"/>
              <a:ea typeface="Nunito"/>
              <a:cs typeface="Nunito"/>
              <a:sym typeface="Nunito"/>
            </a:endParaRPr>
          </a:p>
          <a:p>
            <a:pPr indent="-374650" lvl="0" marL="457200" rtl="0" algn="l">
              <a:lnSpc>
                <a:spcPct val="100000"/>
              </a:lnSpc>
              <a:spcBef>
                <a:spcPts val="0"/>
              </a:spcBef>
              <a:spcAft>
                <a:spcPts val="0"/>
              </a:spcAft>
              <a:buClr>
                <a:schemeClr val="dk1"/>
              </a:buClr>
              <a:buSzPts val="2300"/>
              <a:buFont typeface="Nunito"/>
              <a:buAutoNum type="arabicPeriod"/>
            </a:pPr>
            <a:r>
              <a:rPr lang="en-US" sz="2300" u="sng">
                <a:solidFill>
                  <a:schemeClr val="hlink"/>
                </a:solidFill>
                <a:latin typeface="Nunito"/>
                <a:ea typeface="Nunito"/>
                <a:cs typeface="Nunito"/>
                <a:sym typeface="Nunito"/>
                <a:hlinkClick r:id="rId6"/>
              </a:rPr>
              <a:t>KP with repeated SC5</a:t>
            </a:r>
            <a:endParaRPr sz="2300">
              <a:solidFill>
                <a:schemeClr val="dk1"/>
              </a:solidFill>
              <a:latin typeface="Nunito"/>
              <a:ea typeface="Nunito"/>
              <a:cs typeface="Nunito"/>
              <a:sym typeface="Nunito"/>
            </a:endParaRPr>
          </a:p>
        </p:txBody>
      </p:sp>
      <p:pic>
        <p:nvPicPr>
          <p:cNvPr id="190" name="Google Shape;190;p22"/>
          <p:cNvPicPr preferRelativeResize="0"/>
          <p:nvPr/>
        </p:nvPicPr>
        <p:blipFill>
          <a:blip r:embed="rId7">
            <a:alphaModFix/>
          </a:blip>
          <a:stretch>
            <a:fillRect/>
          </a:stretch>
        </p:blipFill>
        <p:spPr>
          <a:xfrm>
            <a:off x="152400" y="1027750"/>
            <a:ext cx="7485000" cy="5242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Recommendations</a:t>
            </a:r>
            <a:endParaRPr/>
          </a:p>
        </p:txBody>
      </p:sp>
      <p:sp>
        <p:nvSpPr>
          <p:cNvPr id="197" name="Google Shape;197;p23"/>
          <p:cNvSpPr txBox="1"/>
          <p:nvPr>
            <p:ph idx="1" type="subTitle"/>
          </p:nvPr>
        </p:nvSpPr>
        <p:spPr>
          <a:xfrm>
            <a:off x="441425" y="1072700"/>
            <a:ext cx="11274600" cy="5197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Changes on Grafana</a:t>
            </a:r>
            <a:endParaRPr/>
          </a:p>
          <a:p>
            <a:pPr indent="-406400" lvl="0" marL="457200" rtl="0" algn="l">
              <a:spcBef>
                <a:spcPts val="1000"/>
              </a:spcBef>
              <a:spcAft>
                <a:spcPts val="0"/>
              </a:spcAft>
              <a:buSzPts val="2800"/>
              <a:buChar char="●"/>
            </a:pPr>
            <a:r>
              <a:rPr lang="en-US"/>
              <a:t>Provide a filtered view of canisters with more than 5 Status_Code 5 in the 10 dispenses. </a:t>
            </a:r>
            <a:endParaRPr/>
          </a:p>
          <a:p>
            <a:pPr indent="-406400" lvl="0" marL="457200" rtl="0" algn="l">
              <a:spcBef>
                <a:spcPts val="0"/>
              </a:spcBef>
              <a:spcAft>
                <a:spcPts val="0"/>
              </a:spcAft>
              <a:buSzPts val="2800"/>
              <a:buChar char="●"/>
            </a:pPr>
            <a:r>
              <a:rPr lang="en-US"/>
              <a:t>Include TL&lt;10L filter to exclude KP out of fuel causes when displaying canister listing/dispenses.</a:t>
            </a:r>
            <a:endParaRPr/>
          </a:p>
          <a:p>
            <a:pPr indent="-406400" lvl="0" marL="457200" rtl="0" algn="l">
              <a:spcBef>
                <a:spcPts val="0"/>
              </a:spcBef>
              <a:spcAft>
                <a:spcPts val="0"/>
              </a:spcAft>
              <a:buSzPts val="2800"/>
              <a:buChar char="●"/>
            </a:pPr>
            <a:r>
              <a:rPr lang="en-US"/>
              <a:t>Tabulate Error 092 numbers per KP in the last 14 days in Grafana with the TL&lt;10L filter for easy identification of KP in need of more attention. Similar to CF tabulation.</a:t>
            </a:r>
            <a:endParaRPr/>
          </a:p>
        </p:txBody>
      </p:sp>
      <p:sp>
        <p:nvSpPr>
          <p:cNvPr id="198" name="Google Shape;198;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Proposed Grafana Table </a:t>
            </a:r>
            <a:endParaRPr/>
          </a:p>
        </p:txBody>
      </p:sp>
      <p:sp>
        <p:nvSpPr>
          <p:cNvPr id="205" name="Google Shape;205;p24"/>
          <p:cNvSpPr txBox="1"/>
          <p:nvPr>
            <p:ph idx="1" type="subTitle"/>
          </p:nvPr>
        </p:nvSpPr>
        <p:spPr>
          <a:xfrm>
            <a:off x="441425" y="1072700"/>
            <a:ext cx="11274600" cy="5197500"/>
          </a:xfrm>
          <a:prstGeom prst="rect">
            <a:avLst/>
          </a:prstGeom>
        </p:spPr>
        <p:txBody>
          <a:bodyPr anchorCtr="0" anchor="t" bIns="45700" lIns="91425" spcFirstLastPara="1" rIns="91425" wrap="square" tIns="45700">
            <a:noAutofit/>
          </a:bodyPr>
          <a:lstStyle/>
          <a:p>
            <a:pPr indent="0" lvl="0" marL="457200" rtl="0" algn="l">
              <a:spcBef>
                <a:spcPts val="1000"/>
              </a:spcBef>
              <a:spcAft>
                <a:spcPts val="0"/>
              </a:spcAft>
              <a:buNone/>
            </a:pPr>
            <a:r>
              <a:t/>
            </a:r>
            <a:endParaRPr/>
          </a:p>
          <a:p>
            <a:pPr indent="0" lvl="0" marL="457200" rtl="0" algn="l">
              <a:spcBef>
                <a:spcPts val="1000"/>
              </a:spcBef>
              <a:spcAft>
                <a:spcPts val="0"/>
              </a:spcAft>
              <a:buNone/>
            </a:pPr>
            <a:r>
              <a:t/>
            </a:r>
            <a:endParaRPr/>
          </a:p>
          <a:p>
            <a:pPr indent="0" lvl="0" marL="457200" rtl="0" algn="l">
              <a:spcBef>
                <a:spcPts val="1000"/>
              </a:spcBef>
              <a:spcAft>
                <a:spcPts val="0"/>
              </a:spcAft>
              <a:buNone/>
            </a:pPr>
            <a:r>
              <a:t/>
            </a:r>
            <a:endParaRPr/>
          </a:p>
          <a:p>
            <a:pPr indent="-406400" lvl="0" marL="457200" rtl="0" algn="l">
              <a:spcBef>
                <a:spcPts val="1000"/>
              </a:spcBef>
              <a:spcAft>
                <a:spcPts val="0"/>
              </a:spcAft>
              <a:buSzPts val="2800"/>
              <a:buChar char="●"/>
            </a:pPr>
            <a:r>
              <a:rPr lang="en-US"/>
              <a:t>Canister Age</a:t>
            </a:r>
            <a:endParaRPr/>
          </a:p>
          <a:p>
            <a:pPr indent="-355600" lvl="1" marL="822960" marR="0" rtl="0" algn="l">
              <a:lnSpc>
                <a:spcPct val="90000"/>
              </a:lnSpc>
              <a:spcBef>
                <a:spcPts val="0"/>
              </a:spcBef>
              <a:spcAft>
                <a:spcPts val="0"/>
              </a:spcAft>
              <a:buSzPts val="2000"/>
              <a:buChar char="○"/>
            </a:pPr>
            <a:r>
              <a:rPr lang="en-US"/>
              <a:t>New - less than five dispenses since purchase</a:t>
            </a:r>
            <a:endParaRPr/>
          </a:p>
          <a:p>
            <a:pPr indent="-355600" lvl="1" marL="822960" marR="0" rtl="0" algn="l">
              <a:lnSpc>
                <a:spcPct val="90000"/>
              </a:lnSpc>
              <a:spcBef>
                <a:spcPts val="0"/>
              </a:spcBef>
              <a:spcAft>
                <a:spcPts val="0"/>
              </a:spcAft>
              <a:buSzPts val="2000"/>
              <a:buChar char="○"/>
            </a:pPr>
            <a:r>
              <a:rPr lang="en-US"/>
              <a:t>Old - more than five dispenses since purchase</a:t>
            </a:r>
            <a:endParaRPr/>
          </a:p>
          <a:p>
            <a:pPr indent="-406400" lvl="0" marL="457200" rtl="0" algn="l">
              <a:spcBef>
                <a:spcPts val="0"/>
              </a:spcBef>
              <a:spcAft>
                <a:spcPts val="0"/>
              </a:spcAft>
              <a:buSzPts val="2800"/>
              <a:buChar char="●"/>
            </a:pPr>
            <a:r>
              <a:rPr lang="en-US"/>
              <a:t># of Error 092</a:t>
            </a:r>
            <a:endParaRPr/>
          </a:p>
          <a:p>
            <a:pPr indent="-355600" lvl="1" marL="822960" marR="0" rtl="0" algn="l">
              <a:lnSpc>
                <a:spcPct val="90000"/>
              </a:lnSpc>
              <a:spcBef>
                <a:spcPts val="0"/>
              </a:spcBef>
              <a:spcAft>
                <a:spcPts val="0"/>
              </a:spcAft>
              <a:buSzPts val="2000"/>
              <a:buChar char="○"/>
            </a:pPr>
            <a:r>
              <a:rPr lang="en-US"/>
              <a:t>If canister has triggered error 092 in its last 10 dispenses</a:t>
            </a:r>
            <a:endParaRPr/>
          </a:p>
          <a:p>
            <a:pPr indent="-406400" lvl="0" marL="457200" rtl="0" algn="l">
              <a:spcBef>
                <a:spcPts val="0"/>
              </a:spcBef>
              <a:spcAft>
                <a:spcPts val="0"/>
              </a:spcAft>
              <a:buSzPts val="2800"/>
              <a:buChar char="●"/>
            </a:pPr>
            <a:r>
              <a:rPr lang="en-US"/>
              <a:t># of </a:t>
            </a:r>
            <a:r>
              <a:rPr lang="en-US"/>
              <a:t>Occurrences</a:t>
            </a:r>
            <a:r>
              <a:rPr lang="en-US"/>
              <a:t> in </a:t>
            </a:r>
            <a:r>
              <a:rPr lang="en-US"/>
              <a:t>Primary</a:t>
            </a:r>
            <a:r>
              <a:rPr lang="en-US"/>
              <a:t> KP</a:t>
            </a:r>
            <a:endParaRPr/>
          </a:p>
          <a:p>
            <a:pPr indent="-355600" lvl="1" marL="822960" rtl="0" algn="l">
              <a:spcBef>
                <a:spcPts val="0"/>
              </a:spcBef>
              <a:spcAft>
                <a:spcPts val="0"/>
              </a:spcAft>
              <a:buSzPts val="2000"/>
              <a:buChar char="○"/>
            </a:pPr>
            <a:r>
              <a:rPr lang="en-US"/>
              <a:t>Record the number of error 092 in the last 14 days on the KP that the issues was experienced by the customer</a:t>
            </a:r>
            <a:endParaRPr/>
          </a:p>
          <a:p>
            <a:pPr indent="0" lvl="0" marL="0" rtl="0" algn="l">
              <a:spcBef>
                <a:spcPts val="1000"/>
              </a:spcBef>
              <a:spcAft>
                <a:spcPts val="0"/>
              </a:spcAft>
              <a:buNone/>
            </a:pPr>
            <a:r>
              <a:t/>
            </a:r>
            <a:endParaRPr/>
          </a:p>
          <a:p>
            <a:pPr indent="0" lvl="0" marL="457200" rtl="0" algn="l">
              <a:spcBef>
                <a:spcPts val="1000"/>
              </a:spcBef>
              <a:spcAft>
                <a:spcPts val="0"/>
              </a:spcAft>
              <a:buNone/>
            </a:pPr>
            <a:r>
              <a:rPr lang="en-US"/>
              <a:t>					</a:t>
            </a:r>
            <a:endParaRPr/>
          </a:p>
          <a:p>
            <a:pPr indent="0" lvl="0" marL="457200" rtl="0" algn="l">
              <a:spcBef>
                <a:spcPts val="1000"/>
              </a:spcBef>
              <a:spcAft>
                <a:spcPts val="0"/>
              </a:spcAft>
              <a:buNone/>
            </a:pPr>
            <a:r>
              <a:t/>
            </a:r>
            <a:endParaRPr/>
          </a:p>
        </p:txBody>
      </p:sp>
      <p:sp>
        <p:nvSpPr>
          <p:cNvPr id="206" name="Google Shape;206;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07" name="Google Shape;207;p24"/>
          <p:cNvGraphicFramePr/>
          <p:nvPr/>
        </p:nvGraphicFramePr>
        <p:xfrm>
          <a:off x="441425" y="1072700"/>
          <a:ext cx="3000000" cy="3000000"/>
        </p:xfrm>
        <a:graphic>
          <a:graphicData uri="http://schemas.openxmlformats.org/drawingml/2006/table">
            <a:tbl>
              <a:tblPr>
                <a:noFill/>
                <a:tableStyleId>{31ABB5BF-BCE8-434E-9AC2-C5E9BEC262C8}</a:tableStyleId>
              </a:tblPr>
              <a:tblGrid>
                <a:gridCol w="1621250"/>
                <a:gridCol w="2016750"/>
                <a:gridCol w="1559225"/>
                <a:gridCol w="1899050"/>
                <a:gridCol w="1964125"/>
                <a:gridCol w="2269275"/>
              </a:tblGrid>
              <a:tr h="381000">
                <a:tc>
                  <a:txBody>
                    <a:bodyPr/>
                    <a:lstStyle/>
                    <a:p>
                      <a:pPr indent="0" lvl="0" marL="0" rtl="0" algn="l">
                        <a:spcBef>
                          <a:spcPts val="0"/>
                        </a:spcBef>
                        <a:spcAft>
                          <a:spcPts val="0"/>
                        </a:spcAft>
                        <a:buNone/>
                      </a:pPr>
                      <a:r>
                        <a:rPr b="1" lang="en-US" sz="1800">
                          <a:latin typeface="Nunito"/>
                          <a:ea typeface="Nunito"/>
                          <a:cs typeface="Nunito"/>
                          <a:sym typeface="Nunito"/>
                        </a:rPr>
                        <a:t>KP Serial #</a:t>
                      </a:r>
                      <a:endParaRPr b="1" sz="1800">
                        <a:latin typeface="Nunito"/>
                        <a:ea typeface="Nunito"/>
                        <a:cs typeface="Nunito"/>
                        <a:sym typeface="Nunito"/>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sz="1800">
                          <a:latin typeface="Nunito"/>
                          <a:ea typeface="Nunito"/>
                          <a:cs typeface="Nunito"/>
                          <a:sym typeface="Nunito"/>
                        </a:rPr>
                        <a:t>Canister Serial #</a:t>
                      </a:r>
                      <a:endParaRPr b="1" sz="1800">
                        <a:latin typeface="Nunito"/>
                        <a:ea typeface="Nunito"/>
                        <a:cs typeface="Nunito"/>
                        <a:sym typeface="Nunito"/>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sz="1800">
                          <a:latin typeface="Nunito"/>
                          <a:ea typeface="Nunito"/>
                          <a:cs typeface="Nunito"/>
                          <a:sym typeface="Nunito"/>
                        </a:rPr>
                        <a:t>Canister Age</a:t>
                      </a:r>
                      <a:endParaRPr b="1" sz="1800">
                        <a:latin typeface="Nunito"/>
                        <a:ea typeface="Nunito"/>
                        <a:cs typeface="Nunito"/>
                        <a:sym typeface="Nunito"/>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sz="1800">
                          <a:latin typeface="Nunito"/>
                          <a:ea typeface="Nunito"/>
                          <a:cs typeface="Nunito"/>
                          <a:sym typeface="Nunito"/>
                        </a:rPr>
                        <a:t># of Error 092 </a:t>
                      </a:r>
                      <a:endParaRPr b="1" sz="1800">
                        <a:latin typeface="Nunito"/>
                        <a:ea typeface="Nunito"/>
                        <a:cs typeface="Nunito"/>
                        <a:sym typeface="Nunito"/>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sz="1800">
                          <a:latin typeface="Nunito"/>
                          <a:ea typeface="Nunito"/>
                          <a:cs typeface="Nunito"/>
                          <a:sym typeface="Nunito"/>
                        </a:rPr>
                        <a:t>Last</a:t>
                      </a:r>
                      <a:r>
                        <a:rPr b="1" lang="en-US" sz="1800">
                          <a:latin typeface="Nunito"/>
                          <a:ea typeface="Nunito"/>
                          <a:cs typeface="Nunito"/>
                          <a:sym typeface="Nunito"/>
                        </a:rPr>
                        <a:t> KP Serial #</a:t>
                      </a:r>
                      <a:endParaRPr b="1" sz="1800">
                        <a:latin typeface="Nunito"/>
                        <a:ea typeface="Nunito"/>
                        <a:cs typeface="Nunito"/>
                        <a:sym typeface="Nunito"/>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sz="1800">
                          <a:latin typeface="Nunito"/>
                          <a:ea typeface="Nunito"/>
                          <a:cs typeface="Nunito"/>
                          <a:sym typeface="Nunito"/>
                        </a:rPr>
                        <a:t># of </a:t>
                      </a:r>
                      <a:r>
                        <a:rPr b="1" lang="en-US" sz="1800">
                          <a:latin typeface="Nunito"/>
                          <a:ea typeface="Nunito"/>
                          <a:cs typeface="Nunito"/>
                          <a:sym typeface="Nunito"/>
                        </a:rPr>
                        <a:t>occurrences</a:t>
                      </a:r>
                      <a:r>
                        <a:rPr b="1" lang="en-US" sz="1800">
                          <a:latin typeface="Nunito"/>
                          <a:ea typeface="Nunito"/>
                          <a:cs typeface="Nunito"/>
                          <a:sym typeface="Nunito"/>
                        </a:rPr>
                        <a:t> in Primary KP</a:t>
                      </a:r>
                      <a:endParaRPr b="1" sz="1800">
                        <a:latin typeface="Nunito"/>
                        <a:ea typeface="Nunito"/>
                        <a:cs typeface="Nunito"/>
                        <a:sym typeface="Nunito"/>
                      </a:endParaRPr>
                    </a:p>
                  </a:txBody>
                  <a:tcPr marT="91425" marB="91425" marR="91425" marL="91425" anchor="ctr">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457175">
                <a:tc>
                  <a:txBody>
                    <a:bodyPr/>
                    <a:lstStyle/>
                    <a:p>
                      <a:pPr indent="0" lvl="0" marL="0" rtl="0" algn="ctr">
                        <a:spcBef>
                          <a:spcPts val="0"/>
                        </a:spcBef>
                        <a:spcAft>
                          <a:spcPts val="0"/>
                        </a:spcAft>
                        <a:buNone/>
                      </a:pPr>
                      <a:r>
                        <a:rPr lang="en-US" sz="1500">
                          <a:latin typeface="Nunito"/>
                          <a:ea typeface="Nunito"/>
                          <a:cs typeface="Nunito"/>
                          <a:sym typeface="Nunito"/>
                        </a:rPr>
                        <a:t>KP-0123</a:t>
                      </a:r>
                      <a:endParaRPr sz="1500">
                        <a:latin typeface="Nunito"/>
                        <a:ea typeface="Nunito"/>
                        <a:cs typeface="Nunito"/>
                        <a:sym typeface="Nuni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500">
                          <a:latin typeface="Nunito"/>
                          <a:ea typeface="Nunito"/>
                          <a:cs typeface="Nunito"/>
                          <a:sym typeface="Nunito"/>
                        </a:rPr>
                        <a:t>300123456</a:t>
                      </a:r>
                      <a:endParaRPr sz="1500">
                        <a:latin typeface="Nunito"/>
                        <a:ea typeface="Nunito"/>
                        <a:cs typeface="Nunito"/>
                        <a:sym typeface="Nuni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500">
                          <a:latin typeface="Nunito"/>
                          <a:ea typeface="Nunito"/>
                          <a:cs typeface="Nunito"/>
                          <a:sym typeface="Nunito"/>
                        </a:rPr>
                        <a:t>New</a:t>
                      </a:r>
                      <a:endParaRPr sz="1500">
                        <a:latin typeface="Nunito"/>
                        <a:ea typeface="Nunito"/>
                        <a:cs typeface="Nunito"/>
                        <a:sym typeface="Nuni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500">
                          <a:latin typeface="Nunito"/>
                          <a:ea typeface="Nunito"/>
                          <a:cs typeface="Nunito"/>
                          <a:sym typeface="Nunito"/>
                        </a:rPr>
                        <a:t>Yes</a:t>
                      </a:r>
                      <a:endParaRPr sz="1500">
                        <a:latin typeface="Nunito"/>
                        <a:ea typeface="Nunito"/>
                        <a:cs typeface="Nunito"/>
                        <a:sym typeface="Nuni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500"/>
                        <a:t>KP-0012</a:t>
                      </a:r>
                      <a:endParaRPr sz="15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500">
                          <a:latin typeface="Nunito"/>
                          <a:ea typeface="Nunito"/>
                          <a:cs typeface="Nunito"/>
                          <a:sym typeface="Nunito"/>
                        </a:rPr>
                        <a:t>6</a:t>
                      </a:r>
                      <a:endParaRPr sz="1500">
                        <a:latin typeface="Nunito"/>
                        <a:ea typeface="Nunito"/>
                        <a:cs typeface="Nunito"/>
                        <a:sym typeface="Nuni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457175">
                <a:tc>
                  <a:txBody>
                    <a:bodyPr/>
                    <a:lstStyle/>
                    <a:p>
                      <a:pPr indent="0" lvl="0" marL="0" rtl="0" algn="ctr">
                        <a:spcBef>
                          <a:spcPts val="0"/>
                        </a:spcBef>
                        <a:spcAft>
                          <a:spcPts val="0"/>
                        </a:spcAft>
                        <a:buNone/>
                      </a:pPr>
                      <a:r>
                        <a:rPr lang="en-US" sz="1500">
                          <a:latin typeface="Nunito"/>
                          <a:ea typeface="Nunito"/>
                          <a:cs typeface="Nunito"/>
                          <a:sym typeface="Nunito"/>
                        </a:rPr>
                        <a:t>KP-0345</a:t>
                      </a:r>
                      <a:endParaRPr sz="1500">
                        <a:latin typeface="Nunito"/>
                        <a:ea typeface="Nunito"/>
                        <a:cs typeface="Nunito"/>
                        <a:sym typeface="Nuni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500">
                          <a:latin typeface="Nunito"/>
                          <a:ea typeface="Nunito"/>
                          <a:cs typeface="Nunito"/>
                          <a:sym typeface="Nunito"/>
                        </a:rPr>
                        <a:t>300987654</a:t>
                      </a:r>
                      <a:endParaRPr sz="1500">
                        <a:latin typeface="Nunito"/>
                        <a:ea typeface="Nunito"/>
                        <a:cs typeface="Nunito"/>
                        <a:sym typeface="Nuni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500">
                          <a:latin typeface="Nunito"/>
                          <a:ea typeface="Nunito"/>
                          <a:cs typeface="Nunito"/>
                          <a:sym typeface="Nunito"/>
                        </a:rPr>
                        <a:t>Old</a:t>
                      </a:r>
                      <a:endParaRPr sz="1500">
                        <a:latin typeface="Nunito"/>
                        <a:ea typeface="Nunito"/>
                        <a:cs typeface="Nunito"/>
                        <a:sym typeface="Nuni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500">
                          <a:latin typeface="Nunito"/>
                          <a:ea typeface="Nunito"/>
                          <a:cs typeface="Nunito"/>
                          <a:sym typeface="Nunito"/>
                        </a:rPr>
                        <a:t>No</a:t>
                      </a:r>
                      <a:endParaRPr sz="1500">
                        <a:latin typeface="Nunito"/>
                        <a:ea typeface="Nunito"/>
                        <a:cs typeface="Nunito"/>
                        <a:sym typeface="Nuni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500">
                          <a:latin typeface="Nunito"/>
                          <a:ea typeface="Nunito"/>
                          <a:cs typeface="Nunito"/>
                          <a:sym typeface="Nunito"/>
                        </a:rPr>
                        <a:t>-</a:t>
                      </a:r>
                      <a:endParaRPr sz="1500">
                        <a:latin typeface="Nunito"/>
                        <a:ea typeface="Nunito"/>
                        <a:cs typeface="Nunito"/>
                        <a:sym typeface="Nuni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500">
                          <a:latin typeface="Nunito"/>
                          <a:ea typeface="Nunito"/>
                          <a:cs typeface="Nunito"/>
                          <a:sym typeface="Nunito"/>
                        </a:rPr>
                        <a:t>2</a:t>
                      </a:r>
                      <a:endParaRPr sz="1500">
                        <a:latin typeface="Nunito"/>
                        <a:ea typeface="Nunito"/>
                        <a:cs typeface="Nunito"/>
                        <a:sym typeface="Nuni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2" name="Shape 212"/>
        <p:cNvGrpSpPr/>
        <p:nvPr/>
      </p:nvGrpSpPr>
      <p:grpSpPr>
        <a:xfrm>
          <a:off x="0" y="0"/>
          <a:ext cx="0" cy="0"/>
          <a:chOff x="0" y="0"/>
          <a:chExt cx="0" cy="0"/>
        </a:xfrm>
      </p:grpSpPr>
      <p:sp>
        <p:nvSpPr>
          <p:cNvPr id="213" name="Google Shape;213;p2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Procedure - Grafana</a:t>
            </a:r>
            <a:endParaRPr/>
          </a:p>
        </p:txBody>
      </p:sp>
      <p:sp>
        <p:nvSpPr>
          <p:cNvPr id="214" name="Google Shape;214;p25"/>
          <p:cNvSpPr txBox="1"/>
          <p:nvPr>
            <p:ph idx="1" type="subTitle"/>
          </p:nvPr>
        </p:nvSpPr>
        <p:spPr>
          <a:xfrm>
            <a:off x="458725" y="1169750"/>
            <a:ext cx="7270800" cy="990300"/>
          </a:xfrm>
          <a:prstGeom prst="rect">
            <a:avLst/>
          </a:prstGeom>
        </p:spPr>
        <p:txBody>
          <a:bodyPr anchorCtr="0" anchor="t" bIns="45700" lIns="91425" spcFirstLastPara="1" rIns="91425" wrap="square" tIns="45700">
            <a:noAutofit/>
          </a:bodyPr>
          <a:lstStyle/>
          <a:p>
            <a:pPr indent="0" lvl="0" marL="0" rtl="0" algn="l">
              <a:lnSpc>
                <a:spcPct val="100000"/>
              </a:lnSpc>
              <a:spcBef>
                <a:spcPts val="1000"/>
              </a:spcBef>
              <a:spcAft>
                <a:spcPts val="0"/>
              </a:spcAft>
              <a:buClr>
                <a:schemeClr val="dk1"/>
              </a:buClr>
              <a:buSzPts val="1100"/>
              <a:buFont typeface="Arial"/>
              <a:buNone/>
            </a:pPr>
            <a:r>
              <a:rPr b="1" lang="en-US" sz="2200" u="sng"/>
              <a:t>Listing canisters with Status_Code 5</a:t>
            </a:r>
            <a:endParaRPr b="1" sz="2300"/>
          </a:p>
          <a:p>
            <a:pPr indent="0" lvl="0" marL="0" rtl="0" algn="l">
              <a:lnSpc>
                <a:spcPct val="100000"/>
              </a:lnSpc>
              <a:spcBef>
                <a:spcPts val="1000"/>
              </a:spcBef>
              <a:spcAft>
                <a:spcPts val="0"/>
              </a:spcAft>
              <a:buNone/>
            </a:pPr>
            <a:r>
              <a:rPr b="1" lang="en-US" sz="1800"/>
              <a:t>Path</a:t>
            </a:r>
            <a:r>
              <a:rPr lang="en-US" sz="1800"/>
              <a:t>: Issue Discovery&gt;Problem Canisters&gt;KP Hardware Errors</a:t>
            </a:r>
            <a:endParaRPr sz="1800"/>
          </a:p>
          <a:p>
            <a:pPr indent="0" lvl="0" marL="0" rtl="0" algn="l">
              <a:spcBef>
                <a:spcPts val="1000"/>
              </a:spcBef>
              <a:spcAft>
                <a:spcPts val="0"/>
              </a:spcAft>
              <a:buNone/>
            </a:pPr>
            <a:r>
              <a:t/>
            </a:r>
            <a:endParaRPr sz="1800"/>
          </a:p>
          <a:p>
            <a:pPr indent="0" lvl="0" marL="0" rtl="0" algn="l">
              <a:spcBef>
                <a:spcPts val="1000"/>
              </a:spcBef>
              <a:spcAft>
                <a:spcPts val="0"/>
              </a:spcAft>
              <a:buClr>
                <a:schemeClr val="dk1"/>
              </a:buClr>
              <a:buSzPts val="1100"/>
              <a:buFont typeface="Arial"/>
              <a:buNone/>
            </a:pPr>
            <a:r>
              <a:t/>
            </a:r>
            <a:endParaRPr sz="1800"/>
          </a:p>
        </p:txBody>
      </p:sp>
      <p:sp>
        <p:nvSpPr>
          <p:cNvPr id="215" name="Google Shape;215;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16" name="Google Shape;216;p25"/>
          <p:cNvPicPr preferRelativeResize="0"/>
          <p:nvPr/>
        </p:nvPicPr>
        <p:blipFill>
          <a:blip r:embed="rId3">
            <a:alphaModFix/>
          </a:blip>
          <a:stretch>
            <a:fillRect/>
          </a:stretch>
        </p:blipFill>
        <p:spPr>
          <a:xfrm>
            <a:off x="292400" y="2098850"/>
            <a:ext cx="9849525" cy="42201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1" name="Shape 221"/>
        <p:cNvGrpSpPr/>
        <p:nvPr/>
      </p:nvGrpSpPr>
      <p:grpSpPr>
        <a:xfrm>
          <a:off x="0" y="0"/>
          <a:ext cx="0" cy="0"/>
          <a:chOff x="0" y="0"/>
          <a:chExt cx="0" cy="0"/>
        </a:xfrm>
      </p:grpSpPr>
      <p:sp>
        <p:nvSpPr>
          <p:cNvPr id="222" name="Google Shape;222;p2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Procedure - Grafana</a:t>
            </a:r>
            <a:endParaRPr/>
          </a:p>
        </p:txBody>
      </p:sp>
      <p:sp>
        <p:nvSpPr>
          <p:cNvPr id="223" name="Google Shape;223;p2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24" name="Google Shape;224;p26"/>
          <p:cNvSpPr txBox="1"/>
          <p:nvPr/>
        </p:nvSpPr>
        <p:spPr>
          <a:xfrm>
            <a:off x="298175" y="1009200"/>
            <a:ext cx="5068800" cy="97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b="1" lang="en-US" sz="2100" u="sng">
                <a:solidFill>
                  <a:schemeClr val="dk1"/>
                </a:solidFill>
                <a:latin typeface="Nunito"/>
                <a:ea typeface="Nunito"/>
                <a:cs typeface="Nunito"/>
                <a:sym typeface="Nunito"/>
              </a:rPr>
              <a:t>Searching for canister dispense history</a:t>
            </a:r>
            <a:endParaRPr b="1" sz="2100" u="sng">
              <a:solidFill>
                <a:schemeClr val="dk1"/>
              </a:solidFill>
              <a:latin typeface="Nunito"/>
              <a:ea typeface="Nunito"/>
              <a:cs typeface="Nunito"/>
              <a:sym typeface="Nunito"/>
            </a:endParaRPr>
          </a:p>
          <a:p>
            <a:pPr indent="0" lvl="0" marL="0" rtl="0" algn="l">
              <a:lnSpc>
                <a:spcPct val="100000"/>
              </a:lnSpc>
              <a:spcBef>
                <a:spcPts val="1000"/>
              </a:spcBef>
              <a:spcAft>
                <a:spcPts val="0"/>
              </a:spcAft>
              <a:buNone/>
            </a:pPr>
            <a:r>
              <a:rPr b="1" lang="en-US" sz="1800">
                <a:solidFill>
                  <a:schemeClr val="dk1"/>
                </a:solidFill>
                <a:latin typeface="Nunito"/>
                <a:ea typeface="Nunito"/>
                <a:cs typeface="Nunito"/>
                <a:sym typeface="Nunito"/>
              </a:rPr>
              <a:t>Path</a:t>
            </a:r>
            <a:r>
              <a:rPr lang="en-US" sz="1800">
                <a:solidFill>
                  <a:schemeClr val="dk1"/>
                </a:solidFill>
                <a:latin typeface="Nunito"/>
                <a:ea typeface="Nunito"/>
                <a:cs typeface="Nunito"/>
                <a:sym typeface="Nunito"/>
              </a:rPr>
              <a:t>: Issue Discovery&gt;Canisters Dispenses</a:t>
            </a:r>
            <a:endParaRPr/>
          </a:p>
        </p:txBody>
      </p:sp>
      <p:pic>
        <p:nvPicPr>
          <p:cNvPr id="225" name="Google Shape;225;p26"/>
          <p:cNvPicPr preferRelativeResize="0"/>
          <p:nvPr/>
        </p:nvPicPr>
        <p:blipFill>
          <a:blip r:embed="rId3">
            <a:alphaModFix/>
          </a:blip>
          <a:stretch>
            <a:fillRect/>
          </a:stretch>
        </p:blipFill>
        <p:spPr>
          <a:xfrm>
            <a:off x="431550" y="2190000"/>
            <a:ext cx="11557478" cy="3963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0" name="Shape 230"/>
        <p:cNvGrpSpPr/>
        <p:nvPr/>
      </p:nvGrpSpPr>
      <p:grpSpPr>
        <a:xfrm>
          <a:off x="0" y="0"/>
          <a:ext cx="0" cy="0"/>
          <a:chOff x="0" y="0"/>
          <a:chExt cx="0" cy="0"/>
        </a:xfrm>
      </p:grpSpPr>
      <p:sp>
        <p:nvSpPr>
          <p:cNvPr id="231" name="Google Shape;231;p2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Procedure - Tableau</a:t>
            </a:r>
            <a:endParaRPr/>
          </a:p>
        </p:txBody>
      </p:sp>
      <p:sp>
        <p:nvSpPr>
          <p:cNvPr id="232" name="Google Shape;232;p27"/>
          <p:cNvSpPr txBox="1"/>
          <p:nvPr>
            <p:ph idx="1" type="subTitle"/>
          </p:nvPr>
        </p:nvSpPr>
        <p:spPr>
          <a:xfrm>
            <a:off x="458725" y="1169750"/>
            <a:ext cx="11274600" cy="5014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1800" u="sng"/>
              <a:t>Exploring KP Dispense History</a:t>
            </a:r>
            <a:endParaRPr b="1" sz="1900"/>
          </a:p>
          <a:p>
            <a:pPr indent="0" lvl="0" marL="0" rtl="0" algn="l">
              <a:spcBef>
                <a:spcPts val="1000"/>
              </a:spcBef>
              <a:spcAft>
                <a:spcPts val="0"/>
              </a:spcAft>
              <a:buNone/>
            </a:pPr>
            <a:r>
              <a:rPr b="1" lang="en-US" sz="1800"/>
              <a:t>Path</a:t>
            </a:r>
            <a:r>
              <a:rPr lang="en-US" sz="1800"/>
              <a:t>: Active&gt;NOC &amp; Production Engineering&gt;KP Dispense Analysis&gt;Dispenses</a:t>
            </a:r>
            <a:endParaRPr sz="1800"/>
          </a:p>
          <a:p>
            <a:pPr indent="0" lvl="0" marL="0" rtl="0" algn="l">
              <a:spcBef>
                <a:spcPts val="1000"/>
              </a:spcBef>
              <a:spcAft>
                <a:spcPts val="0"/>
              </a:spcAft>
              <a:buNone/>
            </a:pPr>
            <a:r>
              <a:t/>
            </a:r>
            <a:endParaRPr sz="1800"/>
          </a:p>
          <a:p>
            <a:pPr indent="0" lvl="0" marL="0" rtl="0" algn="l">
              <a:spcBef>
                <a:spcPts val="1000"/>
              </a:spcBef>
              <a:spcAft>
                <a:spcPts val="0"/>
              </a:spcAft>
              <a:buNone/>
            </a:pPr>
            <a:r>
              <a:t/>
            </a:r>
            <a:endParaRPr sz="1800"/>
          </a:p>
          <a:p>
            <a:pPr indent="0" lvl="0" marL="0" rtl="0" algn="l">
              <a:spcBef>
                <a:spcPts val="1000"/>
              </a:spcBef>
              <a:spcAft>
                <a:spcPts val="0"/>
              </a:spcAft>
              <a:buNone/>
            </a:pPr>
            <a:r>
              <a:t/>
            </a:r>
            <a:endParaRPr sz="1800"/>
          </a:p>
        </p:txBody>
      </p:sp>
      <p:sp>
        <p:nvSpPr>
          <p:cNvPr id="233" name="Google Shape;233;p2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34" name="Google Shape;234;p27"/>
          <p:cNvPicPr preferRelativeResize="0"/>
          <p:nvPr/>
        </p:nvPicPr>
        <p:blipFill rotWithShape="1">
          <a:blip r:embed="rId3">
            <a:alphaModFix/>
          </a:blip>
          <a:srcRect b="35128" l="0" r="0" t="0"/>
          <a:stretch/>
        </p:blipFill>
        <p:spPr>
          <a:xfrm>
            <a:off x="561950" y="2129025"/>
            <a:ext cx="4082586" cy="4122801"/>
          </a:xfrm>
          <a:prstGeom prst="rect">
            <a:avLst/>
          </a:prstGeom>
          <a:noFill/>
          <a:ln>
            <a:noFill/>
          </a:ln>
        </p:spPr>
      </p:pic>
      <p:pic>
        <p:nvPicPr>
          <p:cNvPr id="235" name="Google Shape;235;p27"/>
          <p:cNvPicPr preferRelativeResize="0"/>
          <p:nvPr/>
        </p:nvPicPr>
        <p:blipFill rotWithShape="1">
          <a:blip r:embed="rId4">
            <a:alphaModFix/>
          </a:blip>
          <a:srcRect b="0" l="0" r="0" t="66023"/>
          <a:stretch/>
        </p:blipFill>
        <p:spPr>
          <a:xfrm>
            <a:off x="4886150" y="3467950"/>
            <a:ext cx="4995725" cy="26422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